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61" r:id="rId3"/>
    <p:sldId id="264" r:id="rId4"/>
    <p:sldId id="263" r:id="rId5"/>
    <p:sldId id="273" r:id="rId6"/>
    <p:sldId id="275" r:id="rId7"/>
    <p:sldId id="274" r:id="rId8"/>
    <p:sldId id="276" r:id="rId9"/>
    <p:sldId id="277" r:id="rId10"/>
    <p:sldId id="278" r:id="rId11"/>
    <p:sldId id="279" r:id="rId12"/>
    <p:sldId id="280" r:id="rId13"/>
    <p:sldId id="265" r:id="rId14"/>
    <p:sldId id="269" r:id="rId15"/>
    <p:sldId id="266" r:id="rId16"/>
    <p:sldId id="281" r:id="rId17"/>
    <p:sldId id="28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60" r:id="rId26"/>
    <p:sldId id="268" r:id="rId27"/>
    <p:sldId id="270" r:id="rId28"/>
    <p:sldId id="290" r:id="rId29"/>
    <p:sldId id="27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6"/>
    <a:srgbClr val="6CC4C9"/>
    <a:srgbClr val="81BC23"/>
    <a:srgbClr val="1F2E3A"/>
    <a:srgbClr val="FFE800"/>
    <a:srgbClr val="2E75B6"/>
    <a:srgbClr val="205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060BB-1B6A-4FD0-8F5C-07E8C0BA94F6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B01BB-8563-4E3F-9A74-09C1CE874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03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前端这个词也是近年来开始兴起的，追其根本，就要从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01BB-8563-4E3F-9A74-09C1CE874C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7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01BB-8563-4E3F-9A74-09C1CE874C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2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01BB-8563-4E3F-9A74-09C1CE874CE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67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01BB-8563-4E3F-9A74-09C1CE874CE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7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2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2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9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0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05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81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4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3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2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95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60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E151D-C9AB-4374-940E-6BC155C5A640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B22B6-5B88-4729-B161-B7F7C9236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2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1.tiff"/><Relationship Id="rId2" Type="http://schemas.openxmlformats.org/officeDocument/2006/relationships/image" Target="../media/image3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15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863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0" y="1156434"/>
            <a:ext cx="12192000" cy="2272145"/>
            <a:chOff x="0" y="1496290"/>
            <a:chExt cx="12192000" cy="2272145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496290"/>
              <a:ext cx="12192000" cy="2272145"/>
              <a:chOff x="0" y="1496290"/>
              <a:chExt cx="12192000" cy="227214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0" y="1496290"/>
                <a:ext cx="12192000" cy="227214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0" y="1590630"/>
                <a:ext cx="12192000" cy="206894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54" name="Picture 6" descr="http://math.imu.edu.cn/images/logo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22" b="-2783"/>
            <a:stretch/>
          </p:blipFill>
          <p:spPr bwMode="auto">
            <a:xfrm>
              <a:off x="349537" y="2191827"/>
              <a:ext cx="3197224" cy="1057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4068397" y="2086494"/>
              <a:ext cx="79986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REACT</a:t>
              </a:r>
              <a:r>
                <a:rPr lang="zh-CN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REDUX </a:t>
              </a:r>
              <a:r>
                <a:rPr lang="zh-CN" alt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WEBPACK </a:t>
              </a:r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3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前端优化方案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068397" y="4298686"/>
            <a:ext cx="3671676" cy="415051"/>
            <a:chOff x="4068397" y="4298686"/>
            <a:chExt cx="3671676" cy="415051"/>
          </a:xfrm>
        </p:grpSpPr>
        <p:sp>
          <p:nvSpPr>
            <p:cNvPr id="17" name="矩形 16"/>
            <p:cNvSpPr/>
            <p:nvPr/>
          </p:nvSpPr>
          <p:spPr>
            <a:xfrm>
              <a:off x="6040482" y="4298686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</a:rPr>
                <a:t>史安琪</a:t>
              </a:r>
              <a:endParaRPr lang="en-US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068397" y="4298686"/>
              <a:ext cx="3671676" cy="415051"/>
              <a:chOff x="4096106" y="4653645"/>
              <a:chExt cx="3671676" cy="41505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096107" y="4653645"/>
                <a:ext cx="1320800" cy="376640"/>
                <a:chOff x="2886361" y="4601758"/>
                <a:chExt cx="1320800" cy="376640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886361" y="4608944"/>
                  <a:ext cx="1320800" cy="369454"/>
                </a:xfrm>
                <a:prstGeom prst="rect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3052764" y="4601758"/>
                  <a:ext cx="877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答辩人</a:t>
                  </a:r>
                  <a:endParaRPr lang="zh-CN" altLang="en-US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8" name="矩形 17"/>
              <p:cNvSpPr/>
              <p:nvPr/>
            </p:nvSpPr>
            <p:spPr>
              <a:xfrm>
                <a:off x="4096106" y="5022977"/>
                <a:ext cx="3671676" cy="457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068397" y="4927262"/>
            <a:ext cx="3671676" cy="415051"/>
            <a:chOff x="4068397" y="4927262"/>
            <a:chExt cx="3671676" cy="415051"/>
          </a:xfrm>
        </p:grpSpPr>
        <p:sp>
          <p:nvSpPr>
            <p:cNvPr id="16" name="矩形 15"/>
            <p:cNvSpPr/>
            <p:nvPr/>
          </p:nvSpPr>
          <p:spPr>
            <a:xfrm>
              <a:off x="5915747" y="495012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</a:rPr>
                <a:t>软件工程</a:t>
              </a:r>
              <a:endParaRPr lang="en-US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068397" y="4927262"/>
              <a:ext cx="3671676" cy="415051"/>
              <a:chOff x="4096106" y="4653645"/>
              <a:chExt cx="3671676" cy="415051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4096107" y="4653645"/>
                <a:ext cx="1320800" cy="376640"/>
                <a:chOff x="2886361" y="4601758"/>
                <a:chExt cx="1320800" cy="376640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2886361" y="4608944"/>
                  <a:ext cx="1320800" cy="369454"/>
                </a:xfrm>
                <a:prstGeom prst="rect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3126650" y="4601758"/>
                  <a:ext cx="7617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专 业</a:t>
                  </a:r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4096106" y="5022977"/>
                <a:ext cx="3671676" cy="457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068397" y="5552619"/>
            <a:ext cx="3671676" cy="415051"/>
            <a:chOff x="4068397" y="4927262"/>
            <a:chExt cx="3671676" cy="415051"/>
          </a:xfrm>
        </p:grpSpPr>
        <p:sp>
          <p:nvSpPr>
            <p:cNvPr id="39" name="矩形 38"/>
            <p:cNvSpPr/>
            <p:nvPr/>
          </p:nvSpPr>
          <p:spPr>
            <a:xfrm>
              <a:off x="6155889" y="495012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</a:rPr>
                <a:t>邢熠</a:t>
              </a:r>
              <a:endParaRPr lang="en-US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068397" y="4927262"/>
              <a:ext cx="3671676" cy="415051"/>
              <a:chOff x="4096106" y="4653645"/>
              <a:chExt cx="3671676" cy="415051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096107" y="4653645"/>
                <a:ext cx="1320800" cy="376640"/>
                <a:chOff x="2886361" y="4601758"/>
                <a:chExt cx="1320800" cy="376640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886361" y="4608944"/>
                  <a:ext cx="1320800" cy="369454"/>
                </a:xfrm>
                <a:prstGeom prst="rect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951161" y="4601758"/>
                  <a:ext cx="11144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指导教师</a:t>
                  </a:r>
                  <a:endParaRPr lang="zh-CN" altLang="en-US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42" name="矩形 41"/>
              <p:cNvSpPr/>
              <p:nvPr/>
            </p:nvSpPr>
            <p:spPr>
              <a:xfrm>
                <a:off x="4096106" y="5022977"/>
                <a:ext cx="3671676" cy="457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43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4183B5-4890-2948-86B8-B73FD32E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178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6808519" y="4069981"/>
            <a:ext cx="434445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6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2009</a:t>
            </a:r>
            <a:r>
              <a:rPr lang="zh-CN" altLang="zh-CN" sz="6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algn="r"/>
            <a:r>
              <a:rPr lang="zh-CN" altLang="en-U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瑞安</a:t>
            </a:r>
            <a:r>
              <a:rPr lang="en-US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·</a:t>
            </a:r>
            <a:r>
              <a:rPr lang="zh-CN" altLang="en-U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达尔 结合</a:t>
            </a:r>
            <a:r>
              <a:rPr lang="en-US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V8</a:t>
            </a:r>
            <a:r>
              <a:rPr lang="zh-CN" altLang="en-U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引擎</a:t>
            </a:r>
            <a:endParaRPr lang="en-US" altLang="zh-CN" sz="3200" b="1" kern="100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完成了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Node.js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5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A408A9-5ABD-3446-B465-9628ADC93D25}"/>
              </a:ext>
            </a:extLst>
          </p:cNvPr>
          <p:cNvSpPr/>
          <p:nvPr/>
        </p:nvSpPr>
        <p:spPr>
          <a:xfrm>
            <a:off x="5976937" y="1577334"/>
            <a:ext cx="6096000" cy="3318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发展时间相对较短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发展速度却非常快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技术迭代也十分迅速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涉及范围广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DE6D78-0419-A144-B184-B69847E92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1322388"/>
            <a:ext cx="412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9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D70BC0D-170B-714C-A402-9321CDCC1E83}"/>
              </a:ext>
            </a:extLst>
          </p:cNvPr>
          <p:cNvSpPr/>
          <p:nvPr/>
        </p:nvSpPr>
        <p:spPr>
          <a:xfrm>
            <a:off x="1312511" y="3614666"/>
            <a:ext cx="4423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企业之间的竞争越来越大</a:t>
            </a:r>
            <a:endParaRPr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719603-EE0A-9E40-ABE8-39AF08A0EF7C}"/>
              </a:ext>
            </a:extLst>
          </p:cNvPr>
          <p:cNvSpPr/>
          <p:nvPr/>
        </p:nvSpPr>
        <p:spPr>
          <a:xfrm>
            <a:off x="1312511" y="4176327"/>
            <a:ext cx="4423006" cy="824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网站的开发周期越来越短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E57E45-48AF-544E-B5F6-8B8AD064E549}"/>
              </a:ext>
            </a:extLst>
          </p:cNvPr>
          <p:cNvSpPr/>
          <p:nvPr/>
        </p:nvSpPr>
        <p:spPr>
          <a:xfrm>
            <a:off x="1312511" y="5038840"/>
            <a:ext cx="4782078" cy="824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用户对体验的要求越来越高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37E127-0D18-894D-BC42-1388CFCF3A25}"/>
              </a:ext>
            </a:extLst>
          </p:cNvPr>
          <p:cNvSpPr/>
          <p:nvPr/>
        </p:nvSpPr>
        <p:spPr>
          <a:xfrm>
            <a:off x="1312511" y="2387014"/>
            <a:ext cx="6096000" cy="8240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用户的需求越来越复杂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27E816-BA4B-5347-94B0-B846BBC7D84A}"/>
              </a:ext>
            </a:extLst>
          </p:cNvPr>
          <p:cNvSpPr txBox="1"/>
          <p:nvPr/>
        </p:nvSpPr>
        <p:spPr>
          <a:xfrm>
            <a:off x="1350909" y="108559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面临的挑战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748C9A-D51F-8741-865D-6FF9E00A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787" y="581025"/>
            <a:ext cx="518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76844" y="1353545"/>
            <a:ext cx="3062057" cy="332398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02</a:t>
            </a:r>
            <a:endParaRPr lang="zh-CN" altLang="en-US" sz="2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0231" y="2012308"/>
            <a:ext cx="4288353" cy="132343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70231" y="3269510"/>
            <a:ext cx="4144790" cy="70057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Redux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框架的深度整合和性能优化</a:t>
            </a:r>
          </a:p>
        </p:txBody>
      </p:sp>
    </p:spTree>
    <p:extLst>
      <p:ext uri="{BB962C8B-B14F-4D97-AF65-F5344CB8AC3E}">
        <p14:creationId xmlns:p14="http://schemas.microsoft.com/office/powerpoint/2010/main" val="136824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4160" y="278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</a:p>
        </p:txBody>
      </p:sp>
      <p:sp>
        <p:nvSpPr>
          <p:cNvPr id="6" name="椭圆 5"/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4665" y="1415392"/>
            <a:ext cx="1911928" cy="1944273"/>
            <a:chOff x="3607884" y="2866111"/>
            <a:chExt cx="1911928" cy="1944273"/>
          </a:xfrm>
        </p:grpSpPr>
        <p:sp>
          <p:nvSpPr>
            <p:cNvPr id="9" name="椭圆 8"/>
            <p:cNvSpPr/>
            <p:nvPr/>
          </p:nvSpPr>
          <p:spPr>
            <a:xfrm>
              <a:off x="3607885" y="2898457"/>
              <a:ext cx="1911927" cy="1911927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215900" dir="3000000" sx="102000" sy="102000" algn="ctr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1616" y="3329190"/>
              <a:ext cx="1104464" cy="1068931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3607884" y="2866111"/>
              <a:ext cx="1911927" cy="1911927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927397" y="1415392"/>
            <a:ext cx="1911928" cy="1916547"/>
            <a:chOff x="8568678" y="1763608"/>
            <a:chExt cx="1911928" cy="1916547"/>
          </a:xfrm>
        </p:grpSpPr>
        <p:sp>
          <p:nvSpPr>
            <p:cNvPr id="13" name="椭圆 12"/>
            <p:cNvSpPr/>
            <p:nvPr/>
          </p:nvSpPr>
          <p:spPr>
            <a:xfrm>
              <a:off x="8568679" y="1763608"/>
              <a:ext cx="1911927" cy="1911927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215900" dir="3000000" sx="103000" sy="103000" algn="ctr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3006" y="2118668"/>
              <a:ext cx="1283272" cy="1238750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8568678" y="1768228"/>
              <a:ext cx="1911927" cy="1911927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22464" y="1415392"/>
            <a:ext cx="1911927" cy="1935019"/>
            <a:chOff x="7086323" y="3855103"/>
            <a:chExt cx="1911927" cy="1935019"/>
          </a:xfrm>
        </p:grpSpPr>
        <p:sp>
          <p:nvSpPr>
            <p:cNvPr id="17" name="椭圆 16"/>
            <p:cNvSpPr/>
            <p:nvPr/>
          </p:nvSpPr>
          <p:spPr>
            <a:xfrm>
              <a:off x="7086323" y="3878195"/>
              <a:ext cx="1911927" cy="1911927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215900" dir="3000000" sx="104000" sy="104000" algn="ctr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8927" y="4368251"/>
              <a:ext cx="1006717" cy="931813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7086323" y="3855103"/>
              <a:ext cx="1911927" cy="1911927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D20C937-10E5-DF4A-93D2-A1264AC6B63B}"/>
              </a:ext>
            </a:extLst>
          </p:cNvPr>
          <p:cNvSpPr/>
          <p:nvPr/>
        </p:nvSpPr>
        <p:spPr>
          <a:xfrm>
            <a:off x="1381133" y="4417818"/>
            <a:ext cx="2448106" cy="1701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用于网页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UI </a:t>
            </a:r>
            <a:r>
              <a:rPr lang="zh-CN" altLang="zh-CN" dirty="0">
                <a:solidFill>
                  <a:srgbClr val="24292E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的构建</a:t>
            </a:r>
            <a:endParaRPr lang="en-US" altLang="zh-CN" dirty="0">
              <a:solidFill>
                <a:srgbClr val="24292E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虚拟</a:t>
            </a:r>
            <a:r>
              <a:rPr lang="en-US" altLang="zh-CN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组件化思维 </a:t>
            </a:r>
            <a:endParaRPr lang="en-US" altLang="zh-CN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单向数据流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1A55E4-29C3-3E4B-9ED1-8E1E7C1B4A49}"/>
              </a:ext>
            </a:extLst>
          </p:cNvPr>
          <p:cNvSpPr/>
          <p:nvPr/>
        </p:nvSpPr>
        <p:spPr>
          <a:xfrm>
            <a:off x="5093873" y="4446393"/>
            <a:ext cx="2492990" cy="1273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管理</a:t>
            </a:r>
            <a:r>
              <a:rPr lang="zh-CN" altLang="en-US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应用</a:t>
            </a:r>
            <a:r>
              <a:rPr lang="zh-C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数据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Heiti SC Medium" pitchFamily="2" charset="-128"/>
                <a:ea typeface="Heiti SC Medium" pitchFamily="2" charset="-128"/>
              </a:rPr>
              <a:t>函数式编程</a:t>
            </a: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思维</a:t>
            </a:r>
            <a:endParaRPr lang="en-US" altLang="zh-CN" dirty="0"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Heiti SC Medium" pitchFamily="2" charset="-128"/>
                <a:ea typeface="Heiti SC Medium" pitchFamily="2" charset="-128"/>
              </a:rPr>
              <a:t>解决复杂</a:t>
            </a: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业务</a:t>
            </a:r>
            <a:r>
              <a:rPr lang="zh-CN" altLang="zh-CN" dirty="0">
                <a:latin typeface="Heiti SC Medium" pitchFamily="2" charset="-128"/>
                <a:ea typeface="Heiti SC Medium" pitchFamily="2" charset="-128"/>
              </a:rPr>
              <a:t>逻辑   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D03D2B-D867-7548-B19E-24351A7C35D8}"/>
              </a:ext>
            </a:extLst>
          </p:cNvPr>
          <p:cNvSpPr/>
          <p:nvPr/>
        </p:nvSpPr>
        <p:spPr>
          <a:xfrm>
            <a:off x="8547444" y="4446390"/>
            <a:ext cx="6096000" cy="16892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代码的合并、压缩、混淆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缓存优化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前端自动化构建，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热更新调试</a:t>
            </a:r>
            <a:r>
              <a:rPr lang="zh-CN" altLang="zh-CN" dirty="0">
                <a:latin typeface="Heiti SC Medium" pitchFamily="2" charset="-128"/>
                <a:ea typeface="Heiti SC Medium" pitchFamily="2" charset="-128"/>
              </a:rPr>
              <a:t> </a:t>
            </a:r>
            <a:endParaRPr lang="en-US" altLang="zh-CN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A89058-40B3-B949-AB7A-4CCBF24D8AEE}"/>
              </a:ext>
            </a:extLst>
          </p:cNvPr>
          <p:cNvSpPr txBox="1"/>
          <p:nvPr/>
        </p:nvSpPr>
        <p:spPr>
          <a:xfrm>
            <a:off x="1697236" y="3695210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React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DD6612-6D0F-9F41-B894-C697F33A10E4}"/>
              </a:ext>
            </a:extLst>
          </p:cNvPr>
          <p:cNvSpPr txBox="1"/>
          <p:nvPr/>
        </p:nvSpPr>
        <p:spPr>
          <a:xfrm>
            <a:off x="5373558" y="3695210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Redux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3959C4-F2D0-B94A-8D75-8FB86B9346F5}"/>
              </a:ext>
            </a:extLst>
          </p:cNvPr>
          <p:cNvSpPr txBox="1"/>
          <p:nvPr/>
        </p:nvSpPr>
        <p:spPr>
          <a:xfrm>
            <a:off x="8793393" y="3695210"/>
            <a:ext cx="2237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Webpack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5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4801" y="1353545"/>
            <a:ext cx="309411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03</a:t>
            </a:r>
            <a:endParaRPr lang="zh-CN" altLang="en-US" sz="2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70093" y="2012308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原型设计及实现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3271" y="3293934"/>
            <a:ext cx="414479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优化网页的性能和质量，在更小的打包体积下极大提升网站的响应速度和兼容性。</a:t>
            </a:r>
          </a:p>
        </p:txBody>
      </p:sp>
    </p:spTree>
    <p:extLst>
      <p:ext uri="{BB962C8B-B14F-4D97-AF65-F5344CB8AC3E}">
        <p14:creationId xmlns:p14="http://schemas.microsoft.com/office/powerpoint/2010/main" val="118750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E9A76B-0A63-6C40-868E-3C5A2AA3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25" y="2717493"/>
            <a:ext cx="2151031" cy="21510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4B72AE-3457-5B40-B8B1-2A8E9A5A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530" y="3373030"/>
            <a:ext cx="2607017" cy="10989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48BAAD7-1094-B84C-A220-D525DA90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722" y="3220974"/>
            <a:ext cx="4137892" cy="11440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86336" y="89637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搭建开发环境</a:t>
            </a:r>
          </a:p>
        </p:txBody>
      </p:sp>
    </p:spTree>
    <p:extLst>
      <p:ext uri="{BB962C8B-B14F-4D97-AF65-F5344CB8AC3E}">
        <p14:creationId xmlns:p14="http://schemas.microsoft.com/office/powerpoint/2010/main" val="288520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86336" y="89637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4E3661-680F-E949-92A4-3C2E0DCF7EDF}"/>
              </a:ext>
            </a:extLst>
          </p:cNvPr>
          <p:cNvSpPr/>
          <p:nvPr/>
        </p:nvSpPr>
        <p:spPr>
          <a:xfrm>
            <a:off x="1639911" y="2283048"/>
            <a:ext cx="23022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B/S</a:t>
            </a:r>
            <a:r>
              <a:rPr lang="zh-CN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架构</a:t>
            </a:r>
            <a:r>
              <a:rPr lang="zh-CN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3F6508-1645-584D-93C3-45A9BC3711F8}"/>
              </a:ext>
            </a:extLst>
          </p:cNvPr>
          <p:cNvSpPr/>
          <p:nvPr/>
        </p:nvSpPr>
        <p:spPr>
          <a:xfrm>
            <a:off x="1619550" y="3290398"/>
            <a:ext cx="31470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前后端分离</a:t>
            </a:r>
            <a:r>
              <a:rPr lang="zh-CN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93AF93-660A-874D-BD1C-E2325E37869D}"/>
              </a:ext>
            </a:extLst>
          </p:cNvPr>
          <p:cNvSpPr/>
          <p:nvPr/>
        </p:nvSpPr>
        <p:spPr>
          <a:xfrm>
            <a:off x="5037369" y="2254473"/>
            <a:ext cx="55657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单页</a:t>
            </a:r>
            <a:r>
              <a:rPr lang="en-US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web</a:t>
            </a:r>
            <a:r>
              <a:rPr lang="zh-CN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应用</a:t>
            </a:r>
            <a:r>
              <a:rPr lang="zh-CN" altLang="en-US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（</a:t>
            </a:r>
            <a:r>
              <a:rPr lang="en-US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SPA</a:t>
            </a:r>
            <a:r>
              <a:rPr lang="zh-CN" altLang="en-US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）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9099E0-149A-7646-BE8B-4D95A7B6ED14}"/>
              </a:ext>
            </a:extLst>
          </p:cNvPr>
          <p:cNvSpPr/>
          <p:nvPr/>
        </p:nvSpPr>
        <p:spPr>
          <a:xfrm>
            <a:off x="5710587" y="3288257"/>
            <a:ext cx="33995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RESTful</a:t>
            </a:r>
            <a:r>
              <a:rPr lang="zh-CN" altLang="en-US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en-US" altLang="zh-CN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API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55BA1F-B1BC-8441-A69B-FD7046824939}"/>
              </a:ext>
            </a:extLst>
          </p:cNvPr>
          <p:cNvSpPr/>
          <p:nvPr/>
        </p:nvSpPr>
        <p:spPr>
          <a:xfrm>
            <a:off x="1605262" y="5271214"/>
            <a:ext cx="4839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自动化构建及部署</a:t>
            </a:r>
            <a:r>
              <a:rPr lang="zh-CN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C002DB-A8F9-7849-8A02-DF558201F2D3}"/>
              </a:ext>
            </a:extLst>
          </p:cNvPr>
          <p:cNvSpPr/>
          <p:nvPr/>
        </p:nvSpPr>
        <p:spPr>
          <a:xfrm>
            <a:off x="1576686" y="4307754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自动化测试及持续集成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062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5211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8962F4-4D03-4949-BC25-F9F79B86D037}"/>
              </a:ext>
            </a:extLst>
          </p:cNvPr>
          <p:cNvSpPr txBox="1"/>
          <p:nvPr/>
        </p:nvSpPr>
        <p:spPr>
          <a:xfrm>
            <a:off x="3801942" y="4093373"/>
            <a:ext cx="4588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运行依赖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7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6C907A-23D1-7549-94E9-17CEE8FE6038}"/>
              </a:ext>
            </a:extLst>
          </p:cNvPr>
          <p:cNvSpPr txBox="1"/>
          <p:nvPr/>
        </p:nvSpPr>
        <p:spPr>
          <a:xfrm>
            <a:off x="3801942" y="2253224"/>
            <a:ext cx="4480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开发依赖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82DA56-CE4C-DC47-BCDD-303026AD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452" y="935809"/>
            <a:ext cx="2080068" cy="8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565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 </a:t>
            </a:r>
            <a:r>
              <a:rPr lang="en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babel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兼容 </a:t>
            </a: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ES6+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BA20D1F-9124-474C-9D0F-B1C93C01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58" y="748170"/>
            <a:ext cx="2101046" cy="8308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481ED4-730F-EE43-B96E-9FC3365D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" y="2344738"/>
            <a:ext cx="12019384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34037" y="1991541"/>
            <a:ext cx="2646878" cy="2044833"/>
            <a:chOff x="1734037" y="1169504"/>
            <a:chExt cx="2646878" cy="2044833"/>
          </a:xfrm>
        </p:grpSpPr>
        <p:sp>
          <p:nvSpPr>
            <p:cNvPr id="6" name="文本框 5"/>
            <p:cNvSpPr txBox="1"/>
            <p:nvPr/>
          </p:nvSpPr>
          <p:spPr>
            <a:xfrm>
              <a:off x="1734037" y="1169504"/>
              <a:ext cx="26468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11196" y="2629562"/>
              <a:ext cx="2492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851864" y="1367161"/>
            <a:ext cx="4446232" cy="733339"/>
            <a:chOff x="5851864" y="1402673"/>
            <a:chExt cx="4446232" cy="733339"/>
          </a:xfrm>
        </p:grpSpPr>
        <p:grpSp>
          <p:nvGrpSpPr>
            <p:cNvPr id="11" name="组合 10"/>
            <p:cNvGrpSpPr/>
            <p:nvPr/>
          </p:nvGrpSpPr>
          <p:grpSpPr>
            <a:xfrm>
              <a:off x="5851864" y="1441597"/>
              <a:ext cx="633518" cy="649189"/>
              <a:chOff x="5344357" y="1873188"/>
              <a:chExt cx="488272" cy="50035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344357" y="1873188"/>
                <a:ext cx="488272" cy="4882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407238" y="1875391"/>
                <a:ext cx="310719" cy="49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6622741" y="1402673"/>
              <a:ext cx="3071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31619" y="1828235"/>
              <a:ext cx="3666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background of selected topic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51864" y="2477554"/>
            <a:ext cx="4446232" cy="733339"/>
            <a:chOff x="5851864" y="1402673"/>
            <a:chExt cx="4446232" cy="7333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851864" y="1441597"/>
              <a:ext cx="633518" cy="649189"/>
              <a:chOff x="5344357" y="1873188"/>
              <a:chExt cx="488272" cy="50035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344357" y="1873188"/>
                <a:ext cx="488272" cy="4882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407238" y="1875391"/>
                <a:ext cx="310719" cy="49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622741" y="1402673"/>
              <a:ext cx="3071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相关技术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31619" y="1828235"/>
              <a:ext cx="3666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technologies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51864" y="3652729"/>
            <a:ext cx="4446232" cy="733339"/>
            <a:chOff x="5851864" y="1402673"/>
            <a:chExt cx="4446232" cy="733339"/>
          </a:xfrm>
        </p:grpSpPr>
        <p:grpSp>
          <p:nvGrpSpPr>
            <p:cNvPr id="22" name="组合 21"/>
            <p:cNvGrpSpPr/>
            <p:nvPr/>
          </p:nvGrpSpPr>
          <p:grpSpPr>
            <a:xfrm>
              <a:off x="5851864" y="1441597"/>
              <a:ext cx="633518" cy="649189"/>
              <a:chOff x="5344357" y="1873188"/>
              <a:chExt cx="488272" cy="50035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344357" y="1873188"/>
                <a:ext cx="488272" cy="4882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407238" y="1875391"/>
                <a:ext cx="310719" cy="49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622741" y="1402673"/>
              <a:ext cx="3071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原型设计及实现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631619" y="1828235"/>
              <a:ext cx="3666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Design &amp; implementation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51864" y="4886796"/>
            <a:ext cx="4446232" cy="733339"/>
            <a:chOff x="5851864" y="1402673"/>
            <a:chExt cx="4446232" cy="733339"/>
          </a:xfrm>
        </p:grpSpPr>
        <p:grpSp>
          <p:nvGrpSpPr>
            <p:cNvPr id="28" name="组合 27"/>
            <p:cNvGrpSpPr/>
            <p:nvPr/>
          </p:nvGrpSpPr>
          <p:grpSpPr>
            <a:xfrm>
              <a:off x="5851864" y="1441597"/>
              <a:ext cx="633518" cy="649189"/>
              <a:chOff x="5344357" y="1873188"/>
              <a:chExt cx="488272" cy="50035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344357" y="1873188"/>
                <a:ext cx="488272" cy="4882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407238" y="1875391"/>
                <a:ext cx="310719" cy="49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3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6622741" y="1402673"/>
              <a:ext cx="3071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优化效果评估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31619" y="1828235"/>
              <a:ext cx="3666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Optimization effect evaluation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10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7685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eslint &amp; stylelint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对代码静态检查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F427260-C610-6D4B-A16E-9238AFFB3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035" y="1948010"/>
            <a:ext cx="1776829" cy="597014"/>
          </a:xfrm>
          <a:prstGeom prst="roundRect">
            <a:avLst>
              <a:gd name="adj" fmla="val 62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1752E11-544E-5A40-AC15-679B2271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4" y="1755269"/>
            <a:ext cx="1116477" cy="984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F1BE80-A12A-E244-8B5C-87F49DE15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74" y="3567122"/>
            <a:ext cx="5105400" cy="266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B16B94-9890-F044-9EF4-1E78189930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052"/>
          <a:stretch/>
        </p:blipFill>
        <p:spPr>
          <a:xfrm>
            <a:off x="6689681" y="3538553"/>
            <a:ext cx="4648200" cy="266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77B53A-4206-F34E-A7D5-4A00F5C00416}"/>
              </a:ext>
            </a:extLst>
          </p:cNvPr>
          <p:cNvSpPr/>
          <p:nvPr/>
        </p:nvSpPr>
        <p:spPr>
          <a:xfrm>
            <a:off x="643474" y="2869096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0070C0"/>
                </a:solidFill>
                <a:latin typeface="Source Code Pro"/>
              </a:rPr>
              <a:t>eslint-plugin-standard</a:t>
            </a:r>
            <a:endParaRPr lang="en" altLang="zh-CN" sz="2400" b="1" dirty="0">
              <a:solidFill>
                <a:srgbClr val="0070C0"/>
              </a:solidFill>
              <a:effectLst/>
              <a:latin typeface="Source Code Pro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873B517-5079-844B-A10D-D37073FC3223}"/>
              </a:ext>
            </a:extLst>
          </p:cNvPr>
          <p:cNvSpPr/>
          <p:nvPr/>
        </p:nvSpPr>
        <p:spPr>
          <a:xfrm>
            <a:off x="6689681" y="2869096"/>
            <a:ext cx="44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0070C0"/>
                </a:solidFill>
                <a:latin typeface="Source Code Pro"/>
              </a:rPr>
              <a:t>stylelint-config-standard</a:t>
            </a:r>
            <a:endParaRPr lang="en" altLang="zh-CN" sz="2400" b="1" dirty="0">
              <a:solidFill>
                <a:srgbClr val="0070C0"/>
              </a:solidFill>
              <a:effectLst/>
              <a:latin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02296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优化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9E24246-D507-6F4C-B529-EA0D38A5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0" y="2081277"/>
            <a:ext cx="1124136" cy="112413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CEF8204-62E2-CB4D-8DE0-4E2A6687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45" y="2022532"/>
            <a:ext cx="1305481" cy="12416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7A0FED-39BB-1D40-BF18-6E960A5C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912" y="1821813"/>
            <a:ext cx="1643063" cy="164306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860A376-D728-8D4A-B02C-D576D0E0A160}"/>
              </a:ext>
            </a:extLst>
          </p:cNvPr>
          <p:cNvSpPr/>
          <p:nvPr/>
        </p:nvSpPr>
        <p:spPr>
          <a:xfrm>
            <a:off x="4836689" y="4146353"/>
            <a:ext cx="3084499" cy="1273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提前使用先进的 </a:t>
            </a:r>
            <a:r>
              <a:rPr lang="e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CSS </a:t>
            </a:r>
            <a:r>
              <a:rPr lang="zh-CN" altLang="en-US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特性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更佳的 </a:t>
            </a:r>
            <a:r>
              <a:rPr lang="en" altLang="zh-CN" dirty="0">
                <a:latin typeface="Heiti SC Medium" pitchFamily="2" charset="-128"/>
                <a:ea typeface="Heiti SC Medium" pitchFamily="2" charset="-128"/>
              </a:rPr>
              <a:t>CSS </a:t>
            </a: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可读性</a:t>
            </a:r>
            <a:endParaRPr lang="en-US" altLang="zh-CN" dirty="0"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提供 </a:t>
            </a:r>
            <a:r>
              <a:rPr lang="en-US" altLang="zh-CN" dirty="0">
                <a:latin typeface="Heiti SC Medium" pitchFamily="2" charset="-128"/>
                <a:ea typeface="Heiti SC Medium" pitchFamily="2" charset="-128"/>
              </a:rPr>
              <a:t>200 </a:t>
            </a: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多个插件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545D9CD-BC5E-0140-8154-EEB55E2BB191}"/>
              </a:ext>
            </a:extLst>
          </p:cNvPr>
          <p:cNvSpPr txBox="1"/>
          <p:nvPr/>
        </p:nvSpPr>
        <p:spPr>
          <a:xfrm>
            <a:off x="5122635" y="3465268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PostCSS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0EA9C2-79CF-E848-B597-8288ACAC51DF}"/>
              </a:ext>
            </a:extLst>
          </p:cNvPr>
          <p:cNvSpPr txBox="1"/>
          <p:nvPr/>
        </p:nvSpPr>
        <p:spPr>
          <a:xfrm>
            <a:off x="1060922" y="3465268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normalize.css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14BA6E-8385-9749-BA32-8245A14BE98A}"/>
              </a:ext>
            </a:extLst>
          </p:cNvPr>
          <p:cNvSpPr txBox="1"/>
          <p:nvPr/>
        </p:nvSpPr>
        <p:spPr>
          <a:xfrm>
            <a:off x="8357468" y="3465268"/>
            <a:ext cx="2577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CSS-Modules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74F7E2-9D94-D24D-ACBC-285BC6F8A577}"/>
              </a:ext>
            </a:extLst>
          </p:cNvPr>
          <p:cNvSpPr/>
          <p:nvPr/>
        </p:nvSpPr>
        <p:spPr>
          <a:xfrm>
            <a:off x="756633" y="4127138"/>
            <a:ext cx="3243196" cy="1273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跨浏览器的高度一致性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保护有用的浏览器默认样式</a:t>
            </a:r>
            <a:endParaRPr lang="en-US" altLang="zh-CN" dirty="0"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修复浏览器自身的</a:t>
            </a:r>
            <a:r>
              <a:rPr lang="en" altLang="zh-CN" dirty="0">
                <a:latin typeface="Heiti SC Medium" pitchFamily="2" charset="-128"/>
                <a:ea typeface="Heiti SC Medium" pitchFamily="2" charset="-128"/>
              </a:rPr>
              <a:t>bug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80B817-D561-6D42-A655-EEEB007C8E0B}"/>
              </a:ext>
            </a:extLst>
          </p:cNvPr>
          <p:cNvSpPr/>
          <p:nvPr/>
        </p:nvSpPr>
        <p:spPr>
          <a:xfrm>
            <a:off x="8399948" y="4165072"/>
            <a:ext cx="2969083" cy="858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解决</a:t>
            </a:r>
            <a:r>
              <a:rPr lang="en" altLang="zh-CN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CSS</a:t>
            </a:r>
            <a:r>
              <a:rPr lang="zh-CN" altLang="en-US" kern="100" dirty="0"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全局作用域问题</a:t>
            </a:r>
            <a:endParaRPr lang="en-US" altLang="zh-CN" kern="100" dirty="0"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健壮并且扩展方便</a:t>
            </a:r>
          </a:p>
        </p:txBody>
      </p:sp>
    </p:spTree>
    <p:extLst>
      <p:ext uri="{BB962C8B-B14F-4D97-AF65-F5344CB8AC3E}">
        <p14:creationId xmlns:p14="http://schemas.microsoft.com/office/powerpoint/2010/main" val="245441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304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38EB9D-756A-F14D-9E1B-7DA8B406C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1631889"/>
            <a:ext cx="8829675" cy="49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431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 </a:t>
            </a:r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08874F-D542-3B4E-AE63-2BC1E112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853" y="745994"/>
            <a:ext cx="1283272" cy="12387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1ED5F71-EF66-7A4A-9B97-923517B05D31}"/>
              </a:ext>
            </a:extLst>
          </p:cNvPr>
          <p:cNvSpPr/>
          <p:nvPr/>
        </p:nvSpPr>
        <p:spPr>
          <a:xfrm>
            <a:off x="6458486" y="2356219"/>
            <a:ext cx="4129657" cy="2775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70C0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可视化分析项目依赖</a:t>
            </a:r>
            <a:endParaRPr lang="en-US" altLang="zh-CN" sz="2400" dirty="0">
              <a:solidFill>
                <a:srgbClr val="0070C0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自动添加</a:t>
            </a:r>
            <a:r>
              <a:rPr lang="en" altLang="zh-CN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hash</a:t>
            </a: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优化缓存</a:t>
            </a:r>
            <a:endParaRPr lang="en-US" altLang="zh-CN" sz="2400" dirty="0">
              <a:solidFill>
                <a:srgbClr val="0070C0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分离打包</a:t>
            </a:r>
            <a:r>
              <a:rPr lang="en" altLang="zh-CN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CSS</a:t>
            </a: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" altLang="zh-CN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压缩混淆</a:t>
            </a:r>
            <a:r>
              <a:rPr lang="en" altLang="zh-CN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JavaScript</a:t>
            </a:r>
            <a:endParaRPr lang="zh-CN" altLang="en-US" sz="2400" dirty="0">
              <a:solidFill>
                <a:srgbClr val="0070C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5F57AB-8459-1E4D-AD53-420F8E912DB2}"/>
              </a:ext>
            </a:extLst>
          </p:cNvPr>
          <p:cNvSpPr/>
          <p:nvPr/>
        </p:nvSpPr>
        <p:spPr>
          <a:xfrm>
            <a:off x="1239861" y="3002550"/>
            <a:ext cx="6096000" cy="1667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开启热模块替换</a:t>
            </a:r>
            <a:endParaRPr lang="en-US" altLang="zh-CN" sz="2400" kern="100" dirty="0">
              <a:solidFill>
                <a:srgbClr val="0070C0"/>
              </a:solidFill>
              <a:latin typeface="Heiti SC Medium" pitchFamily="2" charset="-128"/>
              <a:ea typeface="Heiti SC Medium" pitchFamily="2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生成</a:t>
            </a:r>
            <a:r>
              <a:rPr lang="en" altLang="zh-CN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source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Heiti SC Medium" pitchFamily="2" charset="-128"/>
                <a:ea typeface="Heiti SC Medium" pitchFamily="2" charset="-128"/>
              </a:rPr>
              <a:t>分离第三方库</a:t>
            </a:r>
            <a:endParaRPr lang="en-US" altLang="zh-CN" sz="2400" dirty="0">
              <a:solidFill>
                <a:srgbClr val="0070C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CE7CD8-9BA0-ED42-873F-62B564199648}"/>
              </a:ext>
            </a:extLst>
          </p:cNvPr>
          <p:cNvSpPr txBox="1"/>
          <p:nvPr/>
        </p:nvSpPr>
        <p:spPr>
          <a:xfrm>
            <a:off x="1527113" y="23562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开发环境</a:t>
            </a:r>
            <a:endParaRPr lang="en-US" altLang="zh-CN" sz="3200" b="1" dirty="0">
              <a:latin typeface="Times New Roman" panose="02020603050405020304" pitchFamily="18" charset="0"/>
              <a:ea typeface="Source Code Pro Black" panose="020B0809030403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5218E4-965C-6B45-9207-433E0D658D97}"/>
              </a:ext>
            </a:extLst>
          </p:cNvPr>
          <p:cNvSpPr txBox="1"/>
          <p:nvPr/>
        </p:nvSpPr>
        <p:spPr>
          <a:xfrm>
            <a:off x="6738616" y="23155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生产环境</a:t>
            </a:r>
            <a:endParaRPr lang="en-US" altLang="zh-CN" sz="3200" b="1" dirty="0">
              <a:latin typeface="Times New Roman" panose="02020603050405020304" pitchFamily="18" charset="0"/>
              <a:ea typeface="Source Code Pro Black" panose="020B080903040302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3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4B77B5-442D-1F47-8AF8-413A9DEDBFCD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E525B-65BE-9644-ABE7-32DA412EDD83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459E5E-30EE-8746-9370-20A198991798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639ED-D956-694F-8DB3-54CB654FEC79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FC59-742D-154A-A20E-259AD93ACD58}"/>
              </a:ext>
            </a:extLst>
          </p:cNvPr>
          <p:cNvSpPr txBox="1"/>
          <p:nvPr/>
        </p:nvSpPr>
        <p:spPr>
          <a:xfrm>
            <a:off x="643474" y="79697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自动化测试及持续集成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C75F57-CD5E-784C-8863-FE0549BEFA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" y="1953384"/>
            <a:ext cx="5760085" cy="211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E5E8018-B5B5-D246-ABD8-1A8FC0F8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366" y="1896232"/>
            <a:ext cx="5657850" cy="23315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6D30FB-5166-0B43-8DB1-AC4BD20F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59" y="4627806"/>
            <a:ext cx="11599723" cy="1744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B57B2F-8F4F-F94C-8669-8135FB21C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647" y="710363"/>
            <a:ext cx="4298844" cy="8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63" y="3954236"/>
            <a:ext cx="835730" cy="110592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590" y="5408218"/>
            <a:ext cx="805151" cy="114009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995" y="969292"/>
            <a:ext cx="782194" cy="108017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02469" y="3608787"/>
            <a:ext cx="1104464" cy="1382037"/>
            <a:chOff x="163861" y="490178"/>
            <a:chExt cx="1192930" cy="14927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61" y="490178"/>
              <a:ext cx="1192930" cy="1154551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264862" y="1550756"/>
              <a:ext cx="876436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React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158252" y="5441106"/>
            <a:ext cx="1014630" cy="1314024"/>
            <a:chOff x="1659097" y="562871"/>
            <a:chExt cx="1095901" cy="141927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644" y="562871"/>
              <a:ext cx="1087354" cy="100645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659097" y="1549988"/>
              <a:ext cx="969932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Redux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6371" y="5166784"/>
            <a:ext cx="1806135" cy="1420612"/>
            <a:chOff x="2880138" y="449418"/>
            <a:chExt cx="1950805" cy="153440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0138" y="449418"/>
              <a:ext cx="1950805" cy="1188951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3052829" y="1551661"/>
              <a:ext cx="1633474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react-router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715613" y="4399397"/>
            <a:ext cx="1116477" cy="1353745"/>
            <a:chOff x="5148384" y="520089"/>
            <a:chExt cx="1205906" cy="146217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8384" y="520089"/>
              <a:ext cx="1205906" cy="1062888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5267867" y="1550110"/>
              <a:ext cx="890288" cy="432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Eslint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044" y="3474674"/>
            <a:ext cx="1297646" cy="1400950"/>
            <a:chOff x="6580244" y="479338"/>
            <a:chExt cx="1401586" cy="151316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5769" y="479338"/>
              <a:ext cx="1386061" cy="1337973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6580244" y="1560344"/>
              <a:ext cx="1307832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Webpack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76820" y="1325583"/>
            <a:ext cx="1109599" cy="1351561"/>
            <a:chOff x="8201927" y="529420"/>
            <a:chExt cx="1198476" cy="145982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3264" y="529420"/>
              <a:ext cx="1039967" cy="1030924"/>
            </a:xfrm>
            <a:prstGeom prst="roundRect">
              <a:avLst>
                <a:gd name="adj" fmla="val 515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0" name="文本框 29"/>
            <p:cNvSpPr txBox="1"/>
            <p:nvPr/>
          </p:nvSpPr>
          <p:spPr>
            <a:xfrm>
              <a:off x="8201927" y="1557081"/>
              <a:ext cx="1198476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Iconfont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43148" y="1764219"/>
            <a:ext cx="1010953" cy="1443613"/>
            <a:chOff x="193789" y="2765489"/>
            <a:chExt cx="1091929" cy="155924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3789" y="2765489"/>
              <a:ext cx="1091929" cy="1226814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193789" y="3892575"/>
              <a:ext cx="1014948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Mocha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0590" y="1701437"/>
            <a:ext cx="1026171" cy="1467907"/>
            <a:chOff x="1713201" y="2735025"/>
            <a:chExt cx="1108366" cy="158548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13201" y="2735025"/>
              <a:ext cx="1108366" cy="1303962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1803939" y="3888351"/>
              <a:ext cx="769089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Chai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03582" y="3976618"/>
            <a:ext cx="2101046" cy="1218817"/>
            <a:chOff x="3157936" y="3004068"/>
            <a:chExt cx="2269338" cy="131644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57936" y="3004068"/>
              <a:ext cx="2269338" cy="89743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3758819" y="3888352"/>
              <a:ext cx="876437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Babel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98300" y="2138646"/>
            <a:ext cx="1217164" cy="1441869"/>
            <a:chOff x="5612583" y="2759652"/>
            <a:chExt cx="1314659" cy="1557363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13063" y="2759652"/>
              <a:ext cx="1214179" cy="1214179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5612583" y="3884856"/>
              <a:ext cx="1307556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Post-CSS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192140" y="2813204"/>
            <a:ext cx="1776829" cy="1141032"/>
            <a:chOff x="7353688" y="3079321"/>
            <a:chExt cx="1919152" cy="123242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53688" y="3079321"/>
              <a:ext cx="1919152" cy="644835"/>
            </a:xfrm>
            <a:prstGeom prst="roundRect">
              <a:avLst>
                <a:gd name="adj" fmla="val 628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9" name="文本框 48"/>
            <p:cNvSpPr txBox="1"/>
            <p:nvPr/>
          </p:nvSpPr>
          <p:spPr>
            <a:xfrm>
              <a:off x="7699955" y="3879591"/>
              <a:ext cx="1134415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stylelint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173845" y="981612"/>
            <a:ext cx="1656223" cy="1486426"/>
            <a:chOff x="9540767" y="394734"/>
            <a:chExt cx="1788886" cy="160548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12132" y="394734"/>
              <a:ext cx="1410050" cy="1341081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9540767" y="1568063"/>
              <a:ext cx="1788886" cy="43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Source Code Pro Black" panose="020B0809030403020204" pitchFamily="49" charset="0"/>
                  <a:cs typeface="Times New Roman" panose="02020603050405020304" pitchFamily="18" charset="0"/>
                </a:rPr>
                <a:t>normalize.css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右箭头 59"/>
          <p:cNvSpPr/>
          <p:nvPr/>
        </p:nvSpPr>
        <p:spPr>
          <a:xfrm rot="6620548">
            <a:off x="5313310" y="2963327"/>
            <a:ext cx="505912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右箭头 60"/>
          <p:cNvSpPr/>
          <p:nvPr/>
        </p:nvSpPr>
        <p:spPr>
          <a:xfrm rot="11355970">
            <a:off x="6117689" y="4122848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2" name="右箭头 61"/>
          <p:cNvSpPr/>
          <p:nvPr/>
        </p:nvSpPr>
        <p:spPr>
          <a:xfrm rot="8560718">
            <a:off x="6072964" y="3358076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3" name="右箭头 62"/>
          <p:cNvSpPr/>
          <p:nvPr/>
        </p:nvSpPr>
        <p:spPr>
          <a:xfrm rot="8388471">
            <a:off x="7836797" y="1921676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右箭头 64"/>
          <p:cNvSpPr/>
          <p:nvPr/>
        </p:nvSpPr>
        <p:spPr>
          <a:xfrm rot="18979670">
            <a:off x="10101635" y="5394012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右箭头 65"/>
          <p:cNvSpPr/>
          <p:nvPr/>
        </p:nvSpPr>
        <p:spPr>
          <a:xfrm rot="13820681">
            <a:off x="8782134" y="5060098"/>
            <a:ext cx="505912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" name="右箭头 66"/>
          <p:cNvSpPr/>
          <p:nvPr/>
        </p:nvSpPr>
        <p:spPr>
          <a:xfrm rot="11648778">
            <a:off x="9619286" y="1397946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8" name="右箭头 67"/>
          <p:cNvSpPr/>
          <p:nvPr/>
        </p:nvSpPr>
        <p:spPr>
          <a:xfrm rot="3991499">
            <a:off x="9270951" y="2266584"/>
            <a:ext cx="505912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9" name="右箭头 68"/>
          <p:cNvSpPr/>
          <p:nvPr/>
        </p:nvSpPr>
        <p:spPr>
          <a:xfrm rot="14259909">
            <a:off x="3923130" y="2875456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0" name="右箭头 69"/>
          <p:cNvSpPr/>
          <p:nvPr/>
        </p:nvSpPr>
        <p:spPr>
          <a:xfrm>
            <a:off x="1821578" y="2235303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1" name="右箭头 70"/>
          <p:cNvSpPr/>
          <p:nvPr/>
        </p:nvSpPr>
        <p:spPr>
          <a:xfrm rot="21053427">
            <a:off x="3905297" y="4103569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2" name="右箭头 71"/>
          <p:cNvSpPr/>
          <p:nvPr/>
        </p:nvSpPr>
        <p:spPr>
          <a:xfrm rot="1058446">
            <a:off x="1988785" y="4186704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3" name="右箭头 72"/>
          <p:cNvSpPr/>
          <p:nvPr/>
        </p:nvSpPr>
        <p:spPr>
          <a:xfrm rot="18903279">
            <a:off x="2112106" y="5077113"/>
            <a:ext cx="505907" cy="139309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4" name="右箭头 73"/>
          <p:cNvSpPr/>
          <p:nvPr/>
        </p:nvSpPr>
        <p:spPr>
          <a:xfrm rot="12955574">
            <a:off x="3652700" y="5142538"/>
            <a:ext cx="505911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4E8B1FE-32ED-FD4F-A26C-B3F0F8871BB0}"/>
              </a:ext>
            </a:extLst>
          </p:cNvPr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D9CC4E3-86CF-274C-AA64-B0179EAAED88}"/>
              </a:ext>
            </a:extLst>
          </p:cNvPr>
          <p:cNvSpPr txBox="1"/>
          <p:nvPr/>
        </p:nvSpPr>
        <p:spPr>
          <a:xfrm>
            <a:off x="464160" y="27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设计及实现</a:t>
            </a: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291D44C-D994-AC48-B118-8C530DB6CD27}"/>
              </a:ext>
            </a:extLst>
          </p:cNvPr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68DD120-6B06-4B4A-BC05-AA7520141991}"/>
              </a:ext>
            </a:extLst>
          </p:cNvPr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6F07311-1D22-BF49-89B4-BE7DA6237861}"/>
              </a:ext>
            </a:extLst>
          </p:cNvPr>
          <p:cNvSpPr txBox="1"/>
          <p:nvPr/>
        </p:nvSpPr>
        <p:spPr>
          <a:xfrm>
            <a:off x="643474" y="7969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自动化构建及部署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2DC4183-22F7-694E-87AF-D34B191143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3108" y="5323463"/>
            <a:ext cx="970996" cy="959344"/>
          </a:xfrm>
          <a:prstGeom prst="rect">
            <a:avLst/>
          </a:prstGeom>
        </p:spPr>
      </p:pic>
      <p:sp>
        <p:nvSpPr>
          <p:cNvPr id="87" name="右箭头 86">
            <a:extLst>
              <a:ext uri="{FF2B5EF4-FFF2-40B4-BE49-F238E27FC236}">
                <a16:creationId xmlns:a16="http://schemas.microsoft.com/office/drawing/2014/main" id="{24E71E39-D226-014E-BD9D-9107A2EDF634}"/>
              </a:ext>
            </a:extLst>
          </p:cNvPr>
          <p:cNvSpPr/>
          <p:nvPr/>
        </p:nvSpPr>
        <p:spPr>
          <a:xfrm rot="3381678">
            <a:off x="5765760" y="4990744"/>
            <a:ext cx="505912" cy="139310"/>
          </a:xfrm>
          <a:prstGeom prst="rightArrow">
            <a:avLst>
              <a:gd name="adj1" fmla="val 41735"/>
              <a:gd name="adj2" fmla="val 9546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01678E1-4D41-914C-AFF4-0FFFE90EFA55}"/>
              </a:ext>
            </a:extLst>
          </p:cNvPr>
          <p:cNvSpPr txBox="1"/>
          <p:nvPr/>
        </p:nvSpPr>
        <p:spPr>
          <a:xfrm>
            <a:off x="6182514" y="6334544"/>
            <a:ext cx="122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urce Code Pro Black" panose="020B0809030403020204" pitchFamily="49" charset="0"/>
                <a:cs typeface="Times New Roman" panose="02020603050405020304" pitchFamily="18" charset="0"/>
              </a:rPr>
              <a:t>Travis CI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2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05821" y="1371301"/>
            <a:ext cx="320312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04</a:t>
            </a:r>
            <a:endParaRPr lang="zh-CN" altLang="en-US" sz="2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0231" y="2012308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02130" y="3269509"/>
            <a:ext cx="414479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以上文件大小，网络请求的数量可以从几十个下降到几个，网站的响应速度提升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3-4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43170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4160" y="278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</a:p>
        </p:txBody>
      </p:sp>
      <p:sp>
        <p:nvSpPr>
          <p:cNvPr id="6" name="椭圆 5"/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EDA1C7-ACB1-AB42-BD6C-B1BCFCB64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87370"/>
              </p:ext>
            </p:extLst>
          </p:nvPr>
        </p:nvGraphicFramePr>
        <p:xfrm>
          <a:off x="494602" y="1019704"/>
          <a:ext cx="11323029" cy="5383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7048">
                  <a:extLst>
                    <a:ext uri="{9D8B030D-6E8A-4147-A177-3AD203B41FA5}">
                      <a16:colId xmlns:a16="http://schemas.microsoft.com/office/drawing/2014/main" val="946669934"/>
                    </a:ext>
                  </a:extLst>
                </a:gridCol>
                <a:gridCol w="3057525">
                  <a:extLst>
                    <a:ext uri="{9D8B030D-6E8A-4147-A177-3AD203B41FA5}">
                      <a16:colId xmlns:a16="http://schemas.microsoft.com/office/drawing/2014/main" val="970990184"/>
                    </a:ext>
                  </a:extLst>
                </a:gridCol>
                <a:gridCol w="2528888">
                  <a:extLst>
                    <a:ext uri="{9D8B030D-6E8A-4147-A177-3AD203B41FA5}">
                      <a16:colId xmlns:a16="http://schemas.microsoft.com/office/drawing/2014/main" val="3346815700"/>
                    </a:ext>
                  </a:extLst>
                </a:gridCol>
                <a:gridCol w="1928812">
                  <a:extLst>
                    <a:ext uri="{9D8B030D-6E8A-4147-A177-3AD203B41FA5}">
                      <a16:colId xmlns:a16="http://schemas.microsoft.com/office/drawing/2014/main" val="256455464"/>
                    </a:ext>
                  </a:extLst>
                </a:gridCol>
                <a:gridCol w="2530756">
                  <a:extLst>
                    <a:ext uri="{9D8B030D-6E8A-4147-A177-3AD203B41FA5}">
                      <a16:colId xmlns:a16="http://schemas.microsoft.com/office/drawing/2014/main" val="1459463124"/>
                    </a:ext>
                  </a:extLst>
                </a:gridCol>
              </a:tblGrid>
              <a:tr h="68052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测试项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优化前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优化后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41467"/>
                  </a:ext>
                </a:extLst>
              </a:tr>
              <a:tr h="68052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800" b="1" dirty="0"/>
                        <a:t>lighthouse</a:t>
                      </a:r>
                      <a:r>
                        <a:rPr lang="zh-CN" altLang="en-US" sz="2800" b="1" dirty="0"/>
                        <a:t>测试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/>
                        <a:t>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zh-CN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C000"/>
                          </a:solidFill>
                        </a:rPr>
                        <a:t>69</a:t>
                      </a:r>
                      <a:endParaRPr lang="zh-CN" altLang="en-US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提升</a:t>
                      </a:r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33</a:t>
                      </a:r>
                      <a:r>
                        <a:rPr lang="zh-CN" altLang="en-US" sz="2800" b="1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96197"/>
                  </a:ext>
                </a:extLst>
              </a:tr>
              <a:tr h="6339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/>
                        <a:t>最佳实践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C000"/>
                          </a:solidFill>
                        </a:rPr>
                        <a:t>75</a:t>
                      </a:r>
                      <a:endParaRPr lang="zh-CN" altLang="en-US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92D050"/>
                          </a:solidFill>
                        </a:rPr>
                        <a:t>81</a:t>
                      </a:r>
                      <a:endParaRPr lang="zh-CN" altLang="en-US" sz="2800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提升</a:t>
                      </a:r>
                      <a:r>
                        <a:rPr lang="en-US" altLang="zh-CN" sz="2800" b="1" dirty="0">
                          <a:solidFill>
                            <a:srgbClr val="FFC000"/>
                          </a:solidFill>
                        </a:rPr>
                        <a:t>6</a:t>
                      </a:r>
                      <a:r>
                        <a:rPr lang="zh-CN" altLang="en-US" sz="2800" b="1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567533"/>
                  </a:ext>
                </a:extLst>
              </a:tr>
              <a:tr h="68052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打包大小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/>
                        <a:t>CSS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C000"/>
                          </a:solidFill>
                        </a:rPr>
                        <a:t>149Kb</a:t>
                      </a:r>
                      <a:endParaRPr lang="zh-CN" altLang="en-US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30Kb</a:t>
                      </a:r>
                      <a:endParaRPr lang="zh-CN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kern="1200" dirty="0">
                          <a:effectLst/>
                        </a:rPr>
                        <a:t>减少</a:t>
                      </a:r>
                      <a:r>
                        <a:rPr lang="en-US" altLang="zh-CN" sz="2800" b="1" kern="1200" dirty="0">
                          <a:solidFill>
                            <a:srgbClr val="00B050"/>
                          </a:solidFill>
                          <a:effectLst/>
                        </a:rPr>
                        <a:t>79.87%</a:t>
                      </a:r>
                      <a:r>
                        <a:rPr lang="zh-CN" altLang="zh-CN" sz="2800" b="1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endParaRPr lang="zh-CN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86884"/>
                  </a:ext>
                </a:extLst>
              </a:tr>
              <a:tr h="6805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/>
                        <a:t>JS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</a:rPr>
                        <a:t>1279Kb</a:t>
                      </a:r>
                      <a:endParaRPr lang="zh-CN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C000"/>
                          </a:solidFill>
                        </a:rPr>
                        <a:t>550Kb</a:t>
                      </a:r>
                      <a:endParaRPr lang="zh-CN" altLang="en-US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减少</a:t>
                      </a:r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57.00%</a:t>
                      </a:r>
                      <a:endParaRPr lang="zh-CN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11838"/>
                  </a:ext>
                </a:extLst>
              </a:tr>
              <a:tr h="6805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全部（包括图片）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</a:rPr>
                        <a:t>1439.53Kb</a:t>
                      </a:r>
                      <a:endParaRPr lang="zh-CN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675Kb</a:t>
                      </a:r>
                      <a:endParaRPr lang="zh-CN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减少</a:t>
                      </a:r>
                      <a:r>
                        <a:rPr lang="en-US" altLang="zh-CN" sz="2800" b="1" kern="1200" dirty="0">
                          <a:solidFill>
                            <a:srgbClr val="00B050"/>
                          </a:solidFill>
                          <a:effectLst/>
                        </a:rPr>
                        <a:t>53.11%</a:t>
                      </a:r>
                      <a:r>
                        <a:rPr lang="zh-CN" altLang="zh-CN" sz="2800" b="1" dirty="0">
                          <a:effectLst/>
                        </a:rPr>
                        <a:t> 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25284"/>
                  </a:ext>
                </a:extLst>
              </a:tr>
              <a:tr h="68052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zh-CN" sz="2800" b="1" kern="1200" dirty="0">
                          <a:effectLst/>
                        </a:rPr>
                        <a:t>网络请求</a:t>
                      </a:r>
                      <a:r>
                        <a:rPr lang="zh-CN" altLang="en-US" sz="2800" b="1" kern="1200" dirty="0">
                          <a:effectLst/>
                        </a:rPr>
                        <a:t>数</a:t>
                      </a:r>
                      <a:endParaRPr lang="zh-CN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</a:rPr>
                        <a:t>17</a:t>
                      </a:r>
                      <a:r>
                        <a:rPr lang="zh-CN" altLang="en-US" sz="2800" b="1" dirty="0">
                          <a:solidFill>
                            <a:srgbClr val="FF0000"/>
                          </a:solidFill>
                        </a:rPr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r>
                        <a:rPr lang="zh-CN" altLang="en-US" sz="2800" b="1" dirty="0">
                          <a:solidFill>
                            <a:srgbClr val="00B050"/>
                          </a:solidFill>
                        </a:rPr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减少</a:t>
                      </a:r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12</a:t>
                      </a:r>
                      <a:r>
                        <a:rPr lang="zh-CN" altLang="en-US" sz="2800" b="1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44710"/>
                  </a:ext>
                </a:extLst>
              </a:tr>
              <a:tr h="60953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zh-CN" sz="2800" b="1" kern="1200" dirty="0">
                          <a:effectLst/>
                        </a:rPr>
                        <a:t>响应速度</a:t>
                      </a:r>
                      <a:r>
                        <a:rPr lang="zh-CN" altLang="zh-CN" sz="2800" b="1" dirty="0">
                          <a:effectLst/>
                        </a:rPr>
                        <a:t> </a:t>
                      </a:r>
                      <a:r>
                        <a:rPr lang="zh-CN" altLang="en-US" sz="2800" b="1" dirty="0">
                          <a:effectLst/>
                        </a:rPr>
                        <a:t>（</a:t>
                      </a:r>
                      <a:r>
                        <a:rPr lang="en-US" altLang="zh-CN" sz="2800" b="1" dirty="0">
                          <a:effectLst/>
                        </a:rPr>
                        <a:t>10</a:t>
                      </a:r>
                      <a:r>
                        <a:rPr lang="zh-CN" altLang="en-US" sz="2800" b="1" dirty="0">
                          <a:effectLst/>
                        </a:rPr>
                        <a:t>次平均）</a:t>
                      </a:r>
                      <a:endParaRPr lang="zh-CN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C000"/>
                          </a:solidFill>
                        </a:rPr>
                        <a:t>7.32s</a:t>
                      </a:r>
                      <a:endParaRPr lang="zh-CN" altLang="en-US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5.21s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平均下降</a:t>
                      </a:r>
                      <a:r>
                        <a:rPr lang="en-US" altLang="zh-CN" sz="2800" b="1" dirty="0">
                          <a:solidFill>
                            <a:srgbClr val="00B050"/>
                          </a:solidFill>
                        </a:rPr>
                        <a:t>2.11</a:t>
                      </a:r>
                      <a:r>
                        <a:rPr lang="en-US" altLang="zh-CN" sz="2800" b="1" dirty="0"/>
                        <a:t>s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82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66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726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4160" y="278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</a:p>
        </p:txBody>
      </p:sp>
      <p:sp>
        <p:nvSpPr>
          <p:cNvPr id="6" name="椭圆 5"/>
          <p:cNvSpPr/>
          <p:nvPr/>
        </p:nvSpPr>
        <p:spPr>
          <a:xfrm>
            <a:off x="69901" y="74063"/>
            <a:ext cx="424701" cy="42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030" y="33542"/>
            <a:ext cx="4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0493F9-969A-764C-AD96-C1C011CA9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37" y="715637"/>
            <a:ext cx="8408726" cy="60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34038" y="1991541"/>
            <a:ext cx="8728398" cy="2803026"/>
            <a:chOff x="1734037" y="1169504"/>
            <a:chExt cx="5159369" cy="2371401"/>
          </a:xfrm>
        </p:grpSpPr>
        <p:sp>
          <p:nvSpPr>
            <p:cNvPr id="6" name="文本框 5"/>
            <p:cNvSpPr txBox="1"/>
            <p:nvPr/>
          </p:nvSpPr>
          <p:spPr>
            <a:xfrm>
              <a:off x="1734037" y="1169504"/>
              <a:ext cx="510909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感谢聆听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11195" y="2629563"/>
              <a:ext cx="5082211" cy="91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 for attending </a:t>
              </a:r>
            </a:p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presentation. 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68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67991" y="1335789"/>
            <a:ext cx="256672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01</a:t>
            </a:r>
            <a:endParaRPr lang="zh-CN" altLang="en-US" sz="2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0231" y="2012308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2012" y="3226981"/>
            <a:ext cx="414479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前端开发技术的发展时间相对较短，但是发展速度却非常快，并且技术的迭代也十分迅速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40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8ADA695-3436-B949-9D21-1F598677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84"/>
          <a:stretch/>
        </p:blipFill>
        <p:spPr>
          <a:xfrm>
            <a:off x="-1" y="0"/>
            <a:ext cx="1230725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862442" y="4201596"/>
            <a:ext cx="317804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1991</a:t>
            </a:r>
            <a:r>
              <a:rPr lang="zh-CN" altLang="zh-CN" sz="6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Tim Berners-Lee</a:t>
            </a:r>
          </a:p>
          <a:p>
            <a:r>
              <a:rPr lang="zh-CN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公开提及</a:t>
            </a:r>
            <a:r>
              <a:rPr lang="en-US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HTML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2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3E3F70-46DD-B245-B772-0BADB178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9" y="1193721"/>
            <a:ext cx="6840179" cy="484989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7828953" y="4169993"/>
            <a:ext cx="381065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6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1994</a:t>
            </a:r>
            <a:r>
              <a:rPr lang="zh-CN" altLang="zh-CN" sz="6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algn="r"/>
            <a:r>
              <a:rPr lang="en-US" altLang="zh-CN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Netscape</a:t>
            </a:r>
            <a:r>
              <a:rPr lang="zh-CN" altLang="en-US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公司推出了</a:t>
            </a:r>
            <a:endParaRPr lang="en-US" altLang="zh-CN" sz="3200" b="1" kern="100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algn="r"/>
            <a:r>
              <a:rPr lang="en-US" altLang="zh-CN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Navigator1.0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8F1B62-94CE-1740-A7DE-CF3484335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22" y="1222299"/>
            <a:ext cx="2054226" cy="20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3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793482" y="683844"/>
            <a:ext cx="3820277" cy="1508105"/>
          </a:xfrm>
          <a:prstGeom prst="rect">
            <a:avLst/>
          </a:prstGeom>
          <a:effectLst>
            <a:glow rad="279400">
              <a:schemeClr val="bg2">
                <a:lumMod val="25000"/>
                <a:alpha val="40000"/>
              </a:schemeClr>
            </a:glow>
            <a:outerShdw blurRad="177800" dist="101600" dir="3720000" sx="98000" sy="98000" algn="tl" rotWithShape="0">
              <a:schemeClr val="tx1">
                <a:alpha val="24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6000" b="1" kern="1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1995</a:t>
            </a:r>
            <a:r>
              <a:rPr lang="zh-CN" altLang="zh-CN" sz="6000" b="1" kern="1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JavaScript</a:t>
            </a:r>
            <a:r>
              <a:rPr lang="zh-CN" altLang="en-US" sz="3200" b="1" kern="1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横空出世</a:t>
            </a:r>
            <a:endParaRPr lang="zh-CN" altLang="en-US" sz="3200" b="1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4A8CA9-5091-9847-A54D-BD88D7E61AEC}"/>
              </a:ext>
            </a:extLst>
          </p:cNvPr>
          <p:cNvSpPr/>
          <p:nvPr/>
        </p:nvSpPr>
        <p:spPr>
          <a:xfrm>
            <a:off x="4189145" y="4236669"/>
            <a:ext cx="6984604" cy="1862048"/>
          </a:xfrm>
          <a:prstGeom prst="rect">
            <a:avLst/>
          </a:prstGeom>
          <a:effectLst>
            <a:glow rad="279400">
              <a:schemeClr val="bg2">
                <a:lumMod val="25000"/>
                <a:alpha val="40000"/>
              </a:schemeClr>
            </a:glow>
            <a:outerShdw blurRad="177800" dist="101600" dir="3720000" sx="98000" sy="98000" algn="tl" rotWithShape="0">
              <a:schemeClr val="tx1">
                <a:alpha val="24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11500" b="1" kern="1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4042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1136382" y="4069981"/>
            <a:ext cx="3969356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1999</a:t>
            </a:r>
            <a:r>
              <a:rPr lang="zh-CN" altLang="zh-CN" sz="6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W3C</a:t>
            </a:r>
            <a:r>
              <a:rPr lang="zh-CN" altLang="en-US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组织了正式发布</a:t>
            </a:r>
            <a:endParaRPr lang="en-US" altLang="zh-CN" sz="3200" b="1" kern="100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HTML4.0</a:t>
            </a:r>
            <a:r>
              <a:rPr lang="zh-CN" altLang="en-US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版本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2C7B76-20B5-2E44-8975-B4DF3BED8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81" y="1365249"/>
            <a:ext cx="2492643" cy="16556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8420AA-5822-3A4D-AF5A-FD612BBBC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1" y="1111440"/>
            <a:ext cx="4100512" cy="50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0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7450064" y="4027119"/>
            <a:ext cx="3785012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6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2006</a:t>
            </a:r>
            <a:r>
              <a:rPr lang="zh-CN" altLang="zh-CN" sz="6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pPr algn="r"/>
            <a:r>
              <a:rPr lang="en-US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jQuery</a:t>
            </a:r>
            <a:r>
              <a:rPr lang="zh-CN" altLang="en-U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1.0</a:t>
            </a:r>
            <a:r>
              <a:rPr lang="zh-CN" altLang="en-U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版本发布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183DA-593E-8240-BB8A-32F9C71A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5" y="298676"/>
            <a:ext cx="6951619" cy="43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6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9F26B9-33E4-1A4D-9C2A-BD44B611B09C}"/>
              </a:ext>
            </a:extLst>
          </p:cNvPr>
          <p:cNvSpPr/>
          <p:nvPr/>
        </p:nvSpPr>
        <p:spPr>
          <a:xfrm>
            <a:off x="1136382" y="4069981"/>
            <a:ext cx="489646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2008</a:t>
            </a:r>
            <a:r>
              <a:rPr lang="zh-CN" altLang="zh-CN" sz="6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年</a:t>
            </a:r>
            <a:endParaRPr lang="en-US" altLang="zh-CN" sz="6000" b="1" kern="100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zh-CN" altLang="en-US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随着第一版</a:t>
            </a:r>
            <a:r>
              <a:rPr lang="en-US" altLang="zh-CN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Chrome</a:t>
            </a:r>
            <a:r>
              <a:rPr lang="zh-CN" altLang="en-US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发布，</a:t>
            </a:r>
            <a:endParaRPr lang="en-US" altLang="zh-CN" sz="3200" b="1" kern="100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altLang="zh-CN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V8</a:t>
            </a:r>
            <a:r>
              <a:rPr lang="zh-CN" altLang="en-US" sz="32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引擎也正式发布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D38F5-300F-1546-8726-7B317A55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970" y="958850"/>
            <a:ext cx="3498850" cy="3498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A4D820-B64C-D348-8DC3-A4846E4D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58" y="3287644"/>
            <a:ext cx="3125736" cy="288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CF5C7F-1FC3-A341-B95B-1AC4319F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3" y="1082675"/>
            <a:ext cx="4475163" cy="19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617</Words>
  <Application>Microsoft Macintosh PowerPoint</Application>
  <PresentationFormat>宽屏</PresentationFormat>
  <Paragraphs>199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等线</vt:lpstr>
      <vt:lpstr>等线 Light</vt:lpstr>
      <vt:lpstr>黑体</vt:lpstr>
      <vt:lpstr>微软雅黑</vt:lpstr>
      <vt:lpstr>Bahnschrift SemiBold</vt:lpstr>
      <vt:lpstr>Heiti SC Medium</vt:lpstr>
      <vt:lpstr>Source Code Pro</vt:lpstr>
      <vt:lpstr>Source Code Pro Black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killer</dc:creator>
  <cp:lastModifiedBy>Microsoft Office 用户</cp:lastModifiedBy>
  <cp:revision>102</cp:revision>
  <dcterms:created xsi:type="dcterms:W3CDTF">2018-05-10T13:00:10Z</dcterms:created>
  <dcterms:modified xsi:type="dcterms:W3CDTF">2018-05-23T13:31:47Z</dcterms:modified>
</cp:coreProperties>
</file>